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300" r:id="rId5"/>
    <p:sldId id="301" r:id="rId6"/>
    <p:sldId id="302" r:id="rId7"/>
    <p:sldId id="263" r:id="rId8"/>
    <p:sldId id="264" r:id="rId9"/>
    <p:sldId id="265" r:id="rId10"/>
    <p:sldId id="266" r:id="rId11"/>
    <p:sldId id="267" r:id="rId12"/>
    <p:sldId id="303" r:id="rId13"/>
    <p:sldId id="30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275" r:id="rId30"/>
    <p:sldId id="276" r:id="rId31"/>
    <p:sldId id="313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B8F"/>
    <a:srgbClr val="A781B9"/>
    <a:srgbClr val="B2B2B2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8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3 Rectángulo">
            <a:extLst>
              <a:ext uri="{FF2B5EF4-FFF2-40B4-BE49-F238E27FC236}">
                <a16:creationId xmlns:a16="http://schemas.microsoft.com/office/drawing/2014/main" xmlns="" id="{C7C436F2-7FBA-4B96-BA7B-9CD19748A4E2}"/>
              </a:ext>
            </a:extLst>
          </p:cNvPr>
          <p:cNvSpPr/>
          <p:nvPr/>
        </p:nvSpPr>
        <p:spPr bwMode="auto">
          <a:xfrm>
            <a:off x="0" y="0"/>
            <a:ext cx="2555875" cy="647700"/>
          </a:xfrm>
          <a:prstGeom prst="rect">
            <a:avLst/>
          </a:prstGeom>
          <a:solidFill>
            <a:srgbClr val="743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Paraninfo</a:t>
            </a:r>
            <a:endParaRPr lang="es-ES" sz="3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4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2575D7-0498-4F70-A207-A0BC7DED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D8D9A793-1660-4798-BD56-59A4BF36A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51033AA-CF31-4F96-82E3-68BE980A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0D444-AA80-407B-B82D-CFBF9243C964}" type="datetimeFigureOut">
              <a:rPr lang="es-ES" smtClean="0"/>
              <a:t>27/09/2023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10242B4-C53A-4225-AB02-892D249F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7D4C309-6459-4242-B765-60A1354B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8DC499-7591-43AB-A28F-3F2A18F5A08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550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F962B915-021D-49C2-BDE2-6B0561CF0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EA8FB36-2EEE-443F-8437-BB1F96C44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081B08F-B051-41E9-8167-2860D441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0D444-AA80-407B-B82D-CFBF9243C964}" type="datetimeFigureOut">
              <a:rPr lang="es-ES" smtClean="0"/>
              <a:t>27/09/2023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B637DCA-4175-49BD-844A-389676CD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D6C19D3-66F8-485B-ABF1-ED62DFB5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8DC499-7591-43AB-A28F-3F2A18F5A08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706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5 Rectángulo">
            <a:extLst>
              <a:ext uri="{FF2B5EF4-FFF2-40B4-BE49-F238E27FC236}">
                <a16:creationId xmlns:a16="http://schemas.microsoft.com/office/drawing/2014/main" xmlns="" id="{83E84BE4-2D0C-41BF-BC54-38870E6CD136}"/>
              </a:ext>
            </a:extLst>
          </p:cNvPr>
          <p:cNvSpPr/>
          <p:nvPr/>
        </p:nvSpPr>
        <p:spPr bwMode="auto">
          <a:xfrm>
            <a:off x="2555875" y="198437"/>
            <a:ext cx="6588125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0488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 Selección de arquitecturas y herramientas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342167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2FCD82C-B5BA-48B6-BE28-C3DEC0267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50CE76C-8A69-4A67-9C74-BFD58EC8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919B50D-BBF2-40CD-B17A-011875D4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0D444-AA80-407B-B82D-CFBF9243C964}" type="datetimeFigureOut">
              <a:rPr lang="es-ES" smtClean="0"/>
              <a:t>27/09/2023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8CC6D5F-D63A-4BD4-BF4D-C3280F37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A361371-EE89-4E91-9C3E-0409E1E2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8DC499-7591-43AB-A28F-3F2A18F5A08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405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5DF070F-F7B1-4C78-9B5C-D485494A4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F75A1BD-ABB4-4C78-8698-CA5939360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DF1C3716-D26B-4B6C-B96B-069AF49BD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5ECFB14-737F-479D-BC38-F3678CFE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0D444-AA80-407B-B82D-CFBF9243C964}" type="datetimeFigureOut">
              <a:rPr lang="es-ES" smtClean="0"/>
              <a:t>27/09/2023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57FFC62-7753-4238-B7AE-67D920C2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291234C-95BF-46CC-B76A-7E4180DD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8DC499-7591-43AB-A28F-3F2A18F5A08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429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25127E-F4B1-44A3-93F3-1B22350D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DD6925B-909E-4C4C-9C8C-A23F58A9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6AA1A830-DD68-41B5-B226-BB98276CF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147CFB-8531-4F31-BCF5-CB613DD1C1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187F60B9-B29E-4E82-80E5-F8193E9B0A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358464B9-AAA3-4685-B874-4FAE2ED0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0D444-AA80-407B-B82D-CFBF9243C964}" type="datetimeFigureOut">
              <a:rPr lang="es-ES" smtClean="0"/>
              <a:t>27/09/2023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20B10E21-B9BC-4C91-93DA-A56D26C2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C003FE86-A481-4999-B90C-B6860635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8DC499-7591-43AB-A28F-3F2A18F5A08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929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035E2D6-28F2-4A70-B18A-44FE128F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A4585EAE-A012-414C-80ED-633957D8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0D444-AA80-407B-B82D-CFBF9243C964}" type="datetimeFigureOut">
              <a:rPr lang="es-ES" smtClean="0"/>
              <a:t>27/09/2023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DFA27150-E588-4841-AF88-E0FE744F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B6075FB3-4B45-45A0-B6DF-0AEAC7F1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8DC499-7591-43AB-A28F-3F2A18F5A08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539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F72449D7-1F6B-4D2A-A055-E335EE9E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0D444-AA80-407B-B82D-CFBF9243C964}" type="datetimeFigureOut">
              <a:rPr lang="es-ES" smtClean="0"/>
              <a:t>27/09/2023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7419565B-71C0-496C-8AB0-610AF384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6EA1BAC2-05F9-4349-92AA-E13F1A16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8DC499-7591-43AB-A28F-3F2A18F5A08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11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F072CB-AB5C-4F2E-A053-984E7CB1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CE9AB71-A81D-402B-A1F0-6836F3B5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3B1581FC-4CDE-4F09-B679-1022EFF70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6B491BD-D245-40E9-B222-96E372D6FB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0D444-AA80-407B-B82D-CFBF9243C964}" type="datetimeFigureOut">
              <a:rPr lang="es-ES" smtClean="0"/>
              <a:t>27/09/2023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60199F1-9789-4C16-801B-1D8FAD68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1C21CF8-B5D4-474F-B0F7-45E9FF33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8DC499-7591-43AB-A28F-3F2A18F5A08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338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D5CD72-8FD6-4754-97CF-FB3CDFE9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FA3E20F9-8D41-4981-8C5F-D12E7D0E1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B38417B-6FF1-49CA-9D11-7AD8157D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F30C239-8204-46B9-B8CD-8563FD24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0D444-AA80-407B-B82D-CFBF9243C964}" type="datetimeFigureOut">
              <a:rPr lang="es-ES" smtClean="0"/>
              <a:t>27/09/2023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B89212F-B7E5-451D-A1C8-387E62977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16AB2E0-0BF5-4527-8FC5-45E167C4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8DC499-7591-43AB-A28F-3F2A18F5A08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063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CA4D0AF-D76D-4E46-9190-3B8C90C48D35}"/>
              </a:ext>
            </a:extLst>
          </p:cNvPr>
          <p:cNvSpPr/>
          <p:nvPr userDrawn="1"/>
        </p:nvSpPr>
        <p:spPr>
          <a:xfrm>
            <a:off x="10790654" y="6604084"/>
            <a:ext cx="14013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altLang="es-E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Ediciones Paraninfo</a:t>
            </a:r>
          </a:p>
        </p:txBody>
      </p:sp>
      <p:sp>
        <p:nvSpPr>
          <p:cNvPr id="2" name="3 Rectángulo">
            <a:extLst>
              <a:ext uri="{FF2B5EF4-FFF2-40B4-BE49-F238E27FC236}">
                <a16:creationId xmlns:a16="http://schemas.microsoft.com/office/drawing/2014/main" xmlns="" id="{1F716FAF-054D-D3F5-0878-94FB5A601456}"/>
              </a:ext>
            </a:extLst>
          </p:cNvPr>
          <p:cNvSpPr/>
          <p:nvPr userDrawn="1"/>
        </p:nvSpPr>
        <p:spPr bwMode="auto">
          <a:xfrm>
            <a:off x="0" y="0"/>
            <a:ext cx="2555875" cy="647700"/>
          </a:xfrm>
          <a:prstGeom prst="rect">
            <a:avLst/>
          </a:prstGeom>
          <a:solidFill>
            <a:srgbClr val="743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ES" sz="28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Paraninfo</a:t>
            </a:r>
            <a:endParaRPr lang="es-ES" sz="3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54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Lexical_grammar#palabras_clav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97E9AD3-44B6-43B0-8011-3BA78283FF4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791199" y="4197626"/>
            <a:ext cx="5923721" cy="1655762"/>
          </a:xfrm>
          <a:prstGeom prst="rect">
            <a:avLst/>
          </a:prstGeom>
        </p:spPr>
        <p:txBody>
          <a:bodyPr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s-ES" sz="2500" b="1" dirty="0">
                <a:latin typeface="Arial" panose="020B0604020202020204" pitchFamily="34" charset="0"/>
                <a:cs typeface="Arial" panose="020B0604020202020204" pitchFamily="34" charset="0"/>
              </a:rPr>
              <a:t>Unidad 2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Introducción a la programación </a:t>
            </a:r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 JavaScript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4825F27-C350-D043-46BB-991C45B4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04" y="896469"/>
            <a:ext cx="3968478" cy="5602941"/>
          </a:xfrm>
          <a:prstGeom prst="rect">
            <a:avLst/>
          </a:prstGeom>
          <a:ln>
            <a:solidFill>
              <a:srgbClr val="A781B9"/>
            </a:solidFill>
          </a:ln>
        </p:spPr>
      </p:pic>
    </p:spTree>
    <p:extLst>
      <p:ext uri="{BB962C8B-B14F-4D97-AF65-F5344CB8AC3E}">
        <p14:creationId xmlns:p14="http://schemas.microsoft.com/office/powerpoint/2010/main" val="376572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73624" y="353943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4" y="832494"/>
            <a:ext cx="999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Usando los atributos de un elemento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88" y="1495711"/>
            <a:ext cx="9432024" cy="493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0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73624" y="493940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4" y="946602"/>
            <a:ext cx="999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Incorporándolo desde un fichero .js externo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80" y="1469822"/>
            <a:ext cx="6220425" cy="48234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005" y="4999304"/>
            <a:ext cx="4553951" cy="8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2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911584" y="29963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84" y="699745"/>
            <a:ext cx="9523809" cy="28571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02" y="3556888"/>
            <a:ext cx="9428571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911584" y="29963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84" y="1181565"/>
            <a:ext cx="9647619" cy="29619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98" y="4143470"/>
            <a:ext cx="9561905" cy="125714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498541" y="365760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/ </a:t>
            </a:r>
            <a:r>
              <a:rPr lang="es-ES" dirty="0" err="1" smtClean="0"/>
              <a:t>Ctrl</a:t>
            </a:r>
            <a:r>
              <a:rPr lang="es-ES" dirty="0" smtClean="0"/>
              <a:t> + </a:t>
            </a:r>
            <a:r>
              <a:rPr lang="es-ES" dirty="0" err="1" smtClean="0"/>
              <a:t>May</a:t>
            </a:r>
            <a:r>
              <a:rPr lang="es-ES" dirty="0" smtClean="0"/>
              <a:t> + I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98" y="5931289"/>
            <a:ext cx="4495238" cy="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724733" y="362874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4" y="1460302"/>
            <a:ext cx="100220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Cada una de las instrucciones que forman parte de nuestro programa.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Aunque a veces no es necesario hacerlo, siempre es recomendable terminarlas con un punto y coma (;).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3575855"/>
            <a:ext cx="75628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3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623248" y="36533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4" y="1460302"/>
            <a:ext cx="10022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 bloque es una agrupación de sentencias.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Está delimitado por los símbolos { y }.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27" y="2773055"/>
            <a:ext cx="8305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1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Identificadores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4" y="1460302"/>
            <a:ext cx="1002200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 identificador es el nombre que le damos a cada uno de los elementos que creamos en nuestro programa.</a:t>
            </a:r>
          </a:p>
          <a:p>
            <a:pPr>
              <a:buClr>
                <a:srgbClr val="7030A0"/>
              </a:buClr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 identificador válido:</a:t>
            </a:r>
          </a:p>
          <a:p>
            <a:pPr marL="914400" lvl="1" indent="-457200">
              <a:buClr>
                <a:srgbClr val="7030A0"/>
              </a:buClr>
              <a:buFont typeface="Arial" panose="020B0604020202020204" pitchFamily="34" charset="0"/>
              <a:buChar char="→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Debe comenzar obligatoriamente por una letra, guion bajo (_) o el símbolo del dólar ($).</a:t>
            </a:r>
          </a:p>
          <a:p>
            <a:pPr marL="914400" lvl="1" indent="-457200">
              <a:buClr>
                <a:srgbClr val="7030A0"/>
              </a:buClr>
              <a:buFont typeface="Arial" panose="020B0604020202020204" pitchFamily="34" charset="0"/>
              <a:buChar char="→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Pueden seguirle más letras, números o guiones bajos.</a:t>
            </a:r>
          </a:p>
          <a:p>
            <a:pPr marL="914400" lvl="1" indent="-457200">
              <a:buClr>
                <a:srgbClr val="7030A0"/>
              </a:buClr>
              <a:buFont typeface="Arial" panose="020B0604020202020204" pitchFamily="34" charset="0"/>
              <a:buChar char="→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Distingue entre mayúsculas y minúsculas.</a:t>
            </a:r>
          </a:p>
          <a:p>
            <a:pPr marL="914400" lvl="1" indent="-457200">
              <a:buClr>
                <a:srgbClr val="7030A0"/>
              </a:buClr>
              <a:buFont typeface="Arial" panose="020B0604020202020204" pitchFamily="34" charset="0"/>
              <a:buChar char="→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Puede usar todas las letras que están definidas en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UNICODE.</a:t>
            </a:r>
          </a:p>
          <a:p>
            <a:pPr marL="342900" lvl="1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Palabras reservadas: break,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case,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pPr marL="457200" lvl="2">
              <a:buClr>
                <a:srgbClr val="7030A0"/>
              </a:buClr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developer.mozilla.org/es/docs/Web/JavaScript/Reference/Lexical_grammar#palabras_clave</a:t>
            </a:r>
            <a:endParaRPr lang="es-E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Clr>
                <a:srgbClr val="7030A0"/>
              </a:buClr>
              <a:buFont typeface="Arial" panose="020B0604020202020204" pitchFamily="34" charset="0"/>
              <a:buChar char="→"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63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623248" y="1139936"/>
            <a:ext cx="100220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Son apuntes que dejamos en el código para mejorar su comprensión.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Pueden ser de una línea (// comentario) o de varías líneas (/* comentario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*/).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Comentarios </a:t>
            </a:r>
            <a:r>
              <a:rPr lang="es-ES" sz="2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hashbang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utilizados para indicar la ruta a un motor 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que debe usar el script 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70" y="2456672"/>
            <a:ext cx="6293223" cy="29781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03" y="6239549"/>
            <a:ext cx="2038095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6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805416" y="428569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9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5" y="1240727"/>
            <a:ext cx="109455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2.2. Variables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073622" y="2345273"/>
            <a:ext cx="100447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Una variable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es una zona de memoria a la que se asigna un nombre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y en la que se guarda un valor. De esta forma, puede hacerse referencia a esa zona de memoria mediante un identificador que el programador ha definido, recuperar su valor o modificarlo.</a:t>
            </a: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Las hay de varios tipos.</a:t>
            </a:r>
          </a:p>
        </p:txBody>
      </p:sp>
    </p:spTree>
    <p:extLst>
      <p:ext uri="{BB962C8B-B14F-4D97-AF65-F5344CB8AC3E}">
        <p14:creationId xmlns:p14="http://schemas.microsoft.com/office/powerpoint/2010/main" val="237582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751627" y="541681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7" y="151465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datos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3" y="2123690"/>
            <a:ext cx="100220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String: una secuencia de caracteres que representan texto.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Number: cualquier formato de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con o sin decimales.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Booleano: dato lógico que solo puede ser true o false.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Undefined: una variable a la que no se le ha dado valor.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Null: representa el valor vacío o nulo.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BigInt: se usa para almacenar números muy grandes.</a:t>
            </a:r>
          </a:p>
          <a:p>
            <a:pPr>
              <a:buClr>
                <a:srgbClr val="7030A0"/>
              </a:buClr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8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13EF4D8A-1494-484C-BFFD-67850E0C7CFB}"/>
              </a:ext>
            </a:extLst>
          </p:cNvPr>
          <p:cNvSpPr txBox="1"/>
          <p:nvPr/>
        </p:nvSpPr>
        <p:spPr>
          <a:xfrm>
            <a:off x="1007165" y="1855304"/>
            <a:ext cx="9210261" cy="368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7416374" y="857219"/>
            <a:ext cx="313182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CONTENIDOS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811062" y="349759"/>
            <a:ext cx="760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1094698" y="886179"/>
            <a:ext cx="313182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98" y="1277982"/>
            <a:ext cx="10590476" cy="33047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98" y="4582744"/>
            <a:ext cx="6771428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50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34016" y="46112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66" y="799679"/>
            <a:ext cx="8064966" cy="575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56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34016" y="46112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990164"/>
            <a:ext cx="8625032" cy="23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30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34016" y="46112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490905"/>
            <a:ext cx="9761905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3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34016" y="46112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84" y="1077969"/>
            <a:ext cx="9485713" cy="38952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88" y="4973207"/>
            <a:ext cx="9523809" cy="9714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221" y="2567237"/>
            <a:ext cx="6136167" cy="19277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5459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34016" y="46112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489894"/>
            <a:ext cx="9400000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08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34016" y="46112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257" y="885399"/>
            <a:ext cx="2866667" cy="83809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61" y="1996881"/>
            <a:ext cx="8325167" cy="189666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73575" y="1685501"/>
            <a:ext cx="9061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La consola del navegador está configurada para trabajar con el sistema decimal:</a:t>
            </a:r>
            <a:endParaRPr lang="es-E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527420" y="3843762"/>
            <a:ext cx="9001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JavaScript es capaz de entender y operar con el valor infinito.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JavaScript considera valores a </a:t>
            </a:r>
            <a:r>
              <a:rPr lang="es-ES" dirty="0" err="1" smtClean="0"/>
              <a:t>Infinity</a:t>
            </a:r>
            <a:r>
              <a:rPr lang="es-ES" dirty="0" smtClean="0"/>
              <a:t> y a </a:t>
            </a:r>
            <a:r>
              <a:rPr lang="es-ES" dirty="0" err="1" smtClean="0"/>
              <a:t>NaN</a:t>
            </a:r>
            <a:r>
              <a:rPr lang="es-ES" dirty="0" smtClean="0"/>
              <a:t> (</a:t>
            </a:r>
            <a:r>
              <a:rPr lang="es-ES" dirty="0" err="1" smtClean="0"/>
              <a:t>Not</a:t>
            </a:r>
            <a:r>
              <a:rPr lang="es-ES" dirty="0" smtClean="0"/>
              <a:t> a </a:t>
            </a:r>
            <a:r>
              <a:rPr lang="es-ES" dirty="0" err="1" smtClean="0"/>
              <a:t>Number</a:t>
            </a:r>
            <a:r>
              <a:rPr lang="es-ES" dirty="0" smtClean="0"/>
              <a:t>) en lugar de errores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45" y="4413597"/>
            <a:ext cx="3885714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66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34016" y="46112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02" y="1343441"/>
            <a:ext cx="4323809" cy="21809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46" y="661180"/>
            <a:ext cx="2876190" cy="35904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452281" y="4314346"/>
            <a:ext cx="8417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A la hora de evaluar expresiones lógicas se considera que todo los que sea distinto de cero es verdadero y todo lo que sea igual a cero es falso.</a:t>
            </a:r>
          </a:p>
          <a:p>
            <a:endParaRPr lang="es-ES" b="1" dirty="0"/>
          </a:p>
          <a:p>
            <a:r>
              <a:rPr lang="es-ES" b="1" dirty="0" err="1" smtClean="0"/>
              <a:t>Boolean</a:t>
            </a:r>
            <a:r>
              <a:rPr lang="es-ES" b="1" dirty="0" smtClean="0"/>
              <a:t>(</a:t>
            </a:r>
            <a:r>
              <a:rPr lang="es-ES" b="1" dirty="0" err="1"/>
              <a:t>u</a:t>
            </a:r>
            <a:r>
              <a:rPr lang="es-ES" b="1" dirty="0" err="1" smtClean="0"/>
              <a:t>ndefined</a:t>
            </a:r>
            <a:r>
              <a:rPr lang="es-ES" b="1" dirty="0" smtClean="0"/>
              <a:t>)   </a:t>
            </a:r>
            <a:r>
              <a:rPr lang="es-ES" b="1" dirty="0" smtClean="0">
                <a:sym typeface="Wingdings" panose="05000000000000000000" pitchFamily="2" charset="2"/>
              </a:rPr>
              <a:t> false</a:t>
            </a:r>
          </a:p>
          <a:p>
            <a:r>
              <a:rPr lang="es-ES" b="1" dirty="0" err="1" smtClean="0"/>
              <a:t>Boolean</a:t>
            </a:r>
            <a:r>
              <a:rPr lang="es-ES" b="1" dirty="0" smtClean="0"/>
              <a:t>(</a:t>
            </a:r>
            <a:r>
              <a:rPr lang="es-ES" b="1" dirty="0" err="1" smtClean="0"/>
              <a:t>null</a:t>
            </a:r>
            <a:r>
              <a:rPr lang="es-ES" b="1" dirty="0" smtClean="0"/>
              <a:t>)   </a:t>
            </a:r>
            <a:r>
              <a:rPr lang="es-ES" b="1" dirty="0">
                <a:sym typeface="Wingdings" panose="05000000000000000000" pitchFamily="2" charset="2"/>
              </a:rPr>
              <a:t> false</a:t>
            </a:r>
            <a:endParaRPr lang="es-ES" b="1" dirty="0"/>
          </a:p>
          <a:p>
            <a:endParaRPr lang="es-ES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004" y="5974542"/>
            <a:ext cx="9257143" cy="6476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15587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34016" y="46112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66" y="1643285"/>
            <a:ext cx="9666667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96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034016" y="461125"/>
            <a:ext cx="656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70" y="1130804"/>
            <a:ext cx="9276190" cy="20952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640" y="3429000"/>
            <a:ext cx="6495238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29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 typeof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4" y="1460302"/>
            <a:ext cx="10022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Lo usamos para conocer cuál es el tipo de dato de una variable en un momento dado.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98417"/>
            <a:ext cx="10058400" cy="39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57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9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3630"/>
            <a:ext cx="109455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2.1. Conceptos básicos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073624" y="2565790"/>
            <a:ext cx="43718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Ligero.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Interpretado.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Basado en prototipos.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Case sensitive.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Débilmente tipado.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Multiparadigma.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Monohilo.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6739816" y="2554414"/>
            <a:ext cx="4371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Dinámico.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Programación orientada a objetos.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Programación imperativa.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Programación declarativa.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1642847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de JavaScript</a:t>
            </a:r>
          </a:p>
        </p:txBody>
      </p:sp>
    </p:spTree>
    <p:extLst>
      <p:ext uri="{BB962C8B-B14F-4D97-AF65-F5344CB8AC3E}">
        <p14:creationId xmlns:p14="http://schemas.microsoft.com/office/powerpoint/2010/main" val="1081993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Conversión de tipos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4" y="1460302"/>
            <a:ext cx="10022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Algunas operaciones entre tipos de datos distintos son incompatibles por lo que el lenguaje realizará una conversión de tipos de la forma que entienda más lógica.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Sin embargo podemos forzar a que realice una conversión manual de tipos: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7" y="4062475"/>
            <a:ext cx="10058400" cy="20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05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Conversión de tipos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56" y="1678837"/>
            <a:ext cx="4809524" cy="312380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949" y="1345503"/>
            <a:ext cx="4295238" cy="34571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56" y="5168555"/>
            <a:ext cx="4409524" cy="666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00" y="5810655"/>
            <a:ext cx="4676190" cy="78095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55565" y="4869604"/>
            <a:ext cx="410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Conversión manual: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36934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variables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773369" y="2661305"/>
            <a:ext cx="33619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030A0"/>
              </a:buClr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Es la forma tradicional de declarar una variable.</a:t>
            </a:r>
          </a:p>
          <a:p>
            <a:pPr>
              <a:buClr>
                <a:srgbClr val="7030A0"/>
              </a:buClr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7030A0"/>
              </a:buClr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Su ámbito es global: es accesible desde cualquier parte del programa.</a:t>
            </a:r>
          </a:p>
          <a:p>
            <a:pPr>
              <a:buClr>
                <a:srgbClr val="7030A0"/>
              </a:buClr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7030A0"/>
              </a:buClr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CUIDADO.</a:t>
            </a:r>
          </a:p>
        </p:txBody>
      </p:sp>
      <p:sp>
        <p:nvSpPr>
          <p:cNvPr id="6" name="5 Rectángulo"/>
          <p:cNvSpPr/>
          <p:nvPr/>
        </p:nvSpPr>
        <p:spPr>
          <a:xfrm>
            <a:off x="773368" y="1610436"/>
            <a:ext cx="3361902" cy="65509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</a:p>
        </p:txBody>
      </p:sp>
      <p:sp>
        <p:nvSpPr>
          <p:cNvPr id="9" name="8 Rectángulo"/>
          <p:cNvSpPr/>
          <p:nvPr/>
        </p:nvSpPr>
        <p:spPr>
          <a:xfrm>
            <a:off x="4453712" y="1610436"/>
            <a:ext cx="3361902" cy="65509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8115857" y="1610436"/>
            <a:ext cx="3361902" cy="65509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4453712" y="2649929"/>
            <a:ext cx="3361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030A0"/>
              </a:buClr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Su ámbito es más local que var. </a:t>
            </a:r>
          </a:p>
          <a:p>
            <a:pPr>
              <a:buClr>
                <a:srgbClr val="7030A0"/>
              </a:buClr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7030A0"/>
              </a:buClr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No es accesible desde fuera del bloque en el que fue creada.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8115857" y="2652201"/>
            <a:ext cx="33619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030A0"/>
              </a:buClr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 pesar de ser un tipo de variable, representan a las constantes: una variable que una vez que toma valor, no puede ser modificada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Clr>
                <a:srgbClr val="7030A0"/>
              </a:buClr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Por costumbre, los identificadores en mayúscula.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03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7" y="710756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Ámbito de las variables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1"/>
          <a:stretch/>
        </p:blipFill>
        <p:spPr>
          <a:xfrm>
            <a:off x="887505" y="1172421"/>
            <a:ext cx="8728635" cy="2516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3764937"/>
            <a:ext cx="4623460" cy="28924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261" y="3764937"/>
            <a:ext cx="4620185" cy="29180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9886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9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3630"/>
            <a:ext cx="109455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2.3. Entrada y salida en el navegador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1642847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Mensajes en la consola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2210942"/>
            <a:ext cx="100220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Permite obtener mucha información de depuración de los programas sin «ensuciar» el aspecto de esos programas.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Existen 4 tipos de mensajes que se muestran con una estética diferente.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Se pueden utilizar los filtros que proporciona el navegador para ver sólo aquellos del tipo que se desee.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7030A0"/>
              </a:buClr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console.log(), console.info(), console.warn() y console.error()</a:t>
            </a:r>
          </a:p>
        </p:txBody>
      </p:sp>
    </p:spTree>
    <p:extLst>
      <p:ext uri="{BB962C8B-B14F-4D97-AF65-F5344CB8AC3E}">
        <p14:creationId xmlns:p14="http://schemas.microsoft.com/office/powerpoint/2010/main" val="2664144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Mensajes de confirmación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Es un cuadro de diálogo que lanzamos con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confirm()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y un mensaje con dos opciones Aceptar (recibe true) o Cancelar (recibe false).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72590"/>
            <a:ext cx="10058400" cy="207818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5063319"/>
            <a:ext cx="4930491" cy="14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87" y="5097201"/>
            <a:ext cx="4673809" cy="70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126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Mensajes de entrada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Es igual que el anterior pero nos permite introducir un valor que lo retorna si pulsamos en Aceptar o null si pulsamos en Cancelar. Lo lanzamos con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prompt()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45" y="2893132"/>
            <a:ext cx="7850161" cy="197438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26" y="4931058"/>
            <a:ext cx="430530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49" y="4931058"/>
            <a:ext cx="4712332" cy="86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172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Mensajes de alerta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Se trata simplemente de lanzar una pequeña ventana usando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alert()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donde se mostrará algún mensaje de interés para el usuario. Para cerrarlo pulsamos el botón Aceptar.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18681"/>
            <a:ext cx="10058400" cy="162281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459" y="4777974"/>
            <a:ext cx="5809083" cy="1718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847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9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7" y="1248077"/>
            <a:ext cx="109455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2.4. Operadores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3" y="1963933"/>
            <a:ext cx="100220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Son símbolos que permiten manipular los operandos.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Indica la operación que se va a realizar con los datos.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 inmensa mayoría se evalúa de izquierda a derecha.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Siguen un orden de precedencia preestablecido.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Podemos utilizar los paréntesis para forzar operaciones que deben realizarse antes.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Tipos de operadores: de asignación, de comparación, aritméticos, bit a bit, lógicos, de cadena, condicionales.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05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de asignación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Asignan al operando izquierdo el valor del operando derecho por medio del símbolo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722791"/>
              </p:ext>
            </p:extLst>
          </p:nvPr>
        </p:nvGraphicFramePr>
        <p:xfrm>
          <a:off x="2963839" y="3141546"/>
          <a:ext cx="6264323" cy="2971952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361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02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21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Nombre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Aplicación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Simplificación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236">
                <a:tc>
                  <a:txBody>
                    <a:bodyPr/>
                    <a:lstStyle/>
                    <a:p>
                      <a:r>
                        <a:rPr lang="es-ES" b="0" dirty="0"/>
                        <a:t>Asignación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966">
                <a:tc>
                  <a:txBody>
                    <a:bodyPr/>
                    <a:lstStyle/>
                    <a:p>
                      <a:r>
                        <a:rPr lang="es-ES" b="0" dirty="0"/>
                        <a:t>Asignación</a:t>
                      </a:r>
                      <a:r>
                        <a:rPr lang="es-ES" b="0" baseline="0" dirty="0"/>
                        <a:t> de adición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= a +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+=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2525">
                <a:tc>
                  <a:txBody>
                    <a:bodyPr/>
                    <a:lstStyle/>
                    <a:p>
                      <a:r>
                        <a:rPr lang="es-ES" b="0" dirty="0"/>
                        <a:t>Asignación</a:t>
                      </a:r>
                      <a:r>
                        <a:rPr lang="es-ES" b="0" baseline="0" dirty="0"/>
                        <a:t> de resta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= a –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-=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3899">
                <a:tc>
                  <a:txBody>
                    <a:bodyPr/>
                    <a:lstStyle/>
                    <a:p>
                      <a:r>
                        <a:rPr lang="es-ES" b="0" dirty="0"/>
                        <a:t>Asignación</a:t>
                      </a:r>
                      <a:r>
                        <a:rPr lang="es-ES" b="0" baseline="0" dirty="0"/>
                        <a:t> de multiplicación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baseline="0" dirty="0"/>
                        <a:t>a = a * b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*=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867">
                <a:tc>
                  <a:txBody>
                    <a:bodyPr/>
                    <a:lstStyle/>
                    <a:p>
                      <a:r>
                        <a:rPr lang="es-ES" b="0" dirty="0"/>
                        <a:t>Asignación</a:t>
                      </a:r>
                      <a:r>
                        <a:rPr lang="es-ES" b="0" baseline="0" dirty="0"/>
                        <a:t> de división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= a/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/=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0" dirty="0"/>
                        <a:t>Asignación</a:t>
                      </a:r>
                      <a:r>
                        <a:rPr lang="es-ES" b="0" baseline="0" dirty="0"/>
                        <a:t> de módulo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= a %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%=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0" dirty="0"/>
                        <a:t>Asignación</a:t>
                      </a:r>
                      <a:r>
                        <a:rPr lang="es-ES" b="0" baseline="0" dirty="0"/>
                        <a:t> de exponenciación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= a **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a **=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9" name="CuadroTexto 3">
            <a:extLst>
              <a:ext uri="{FF2B5EF4-FFF2-40B4-BE49-F238E27FC236}">
                <a16:creationId xmlns:a16="http://schemas.microsoft.com/office/drawing/2014/main" xmlns="" id="{EB3EFFCF-2391-4B91-9A2E-C27E61200CB1}"/>
              </a:ext>
            </a:extLst>
          </p:cNvPr>
          <p:cNvSpPr txBox="1"/>
          <p:nvPr/>
        </p:nvSpPr>
        <p:spPr>
          <a:xfrm>
            <a:off x="971250" y="2677063"/>
            <a:ext cx="102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743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 2.1.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Principales operadores de asignación.</a:t>
            </a:r>
          </a:p>
        </p:txBody>
      </p:sp>
    </p:spTree>
    <p:extLst>
      <p:ext uri="{BB962C8B-B14F-4D97-AF65-F5344CB8AC3E}">
        <p14:creationId xmlns:p14="http://schemas.microsoft.com/office/powerpoint/2010/main" val="387792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9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3630"/>
            <a:ext cx="109455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2.1. Conceptos básicos</a:t>
            </a:r>
          </a:p>
        </p:txBody>
      </p:sp>
      <p:sp>
        <p:nvSpPr>
          <p:cNvPr id="1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1642847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de JavaScript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01" y="2242282"/>
            <a:ext cx="9333333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13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de comparación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Determinan si una comparación es verdadera (true) o falsa (false). Por tanto, siempre devuelven un booleano.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93297"/>
              </p:ext>
            </p:extLst>
          </p:nvPr>
        </p:nvGraphicFramePr>
        <p:xfrm>
          <a:off x="1073625" y="2868586"/>
          <a:ext cx="10158482" cy="3612032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8159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36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59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Operador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Significado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Resultado</a:t>
                      </a:r>
                      <a:r>
                        <a:rPr lang="es-ES" baseline="0" dirty="0"/>
                        <a:t> true</a:t>
                      </a:r>
                      <a:endParaRPr lang="es-E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236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Igualdad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==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los operandos son iguales.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 == 5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966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Distinto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!=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los operandos no son iguales.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 != 9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2525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Igualdad estricta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===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son iguales y del mismo tipo.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 === 5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3899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Desigualdad estricta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!==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son del mismo tipo pero no iguales, o son de diferente tipo.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 !== "5"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867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Mayor que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el izquierdo es mayor que el derecho.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 &gt; 5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Mayor o igual que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&gt;=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el izquierdo es mayor o igual que el derecho.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 &gt;= 9</a:t>
                      </a:r>
                      <a:endParaRPr lang="es-ES" sz="18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Menor que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el izquierdo es menor que el derecho.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 &lt; 9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Menor o igual que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&lt;=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el izquierdo es menor o igual que el derecho.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 &lt;= 9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9" name="CuadroTexto 3">
            <a:extLst>
              <a:ext uri="{FF2B5EF4-FFF2-40B4-BE49-F238E27FC236}">
                <a16:creationId xmlns:a16="http://schemas.microsoft.com/office/drawing/2014/main" xmlns="" id="{EB3EFFCF-2391-4B91-9A2E-C27E61200CB1}"/>
              </a:ext>
            </a:extLst>
          </p:cNvPr>
          <p:cNvSpPr txBox="1"/>
          <p:nvPr/>
        </p:nvSpPr>
        <p:spPr>
          <a:xfrm>
            <a:off x="971250" y="2499639"/>
            <a:ext cx="102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743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 2.2.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Operadores de comparación</a:t>
            </a:r>
          </a:p>
        </p:txBody>
      </p:sp>
    </p:spTree>
    <p:extLst>
      <p:ext uri="{BB962C8B-B14F-4D97-AF65-F5344CB8AC3E}">
        <p14:creationId xmlns:p14="http://schemas.microsoft.com/office/powerpoint/2010/main" val="3281168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Toma los valores numéricos de los operandos y les aplica la operación aritmética que indique el operador.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800597"/>
              </p:ext>
            </p:extLst>
          </p:nvPr>
        </p:nvGraphicFramePr>
        <p:xfrm>
          <a:off x="1073625" y="2786698"/>
          <a:ext cx="10158482" cy="3676707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8159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36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59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Operador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Significado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Ejemplo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236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Módulo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Devuelve el resto de la división entera.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9 % 5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966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Incremento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Operador unario que suma uno a su operando.</a:t>
                      </a:r>
                    </a:p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Preincremento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++a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): suma 1 a la a y devuelve el valor</a:t>
                      </a:r>
                    </a:p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Posincremento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a++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): devuelve el valor y suma 1 a la a.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 = ++a; 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 = a++; 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2525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Decremento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Operador unario que resta uno a su operando.</a:t>
                      </a:r>
                    </a:p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Predecremento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--a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): resta 1 de a y devuelve su valor.</a:t>
                      </a:r>
                    </a:p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Posdecremento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a--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): devuelve su valor y resta 1 de a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 = --a; </a:t>
                      </a:r>
                      <a:endParaRPr lang="es-E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 = a--; 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3899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Potencia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Elevando el operando izquierdo al operando derecho.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** 3 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867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Negativo unario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Devuelve la negación de su operando.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 a es 5, -5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Positivo unario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Intenta convertir el operando en un número, si no lo es.</a:t>
                      </a:r>
                      <a:endParaRPr lang="es-ES" sz="18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+"3"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devuelve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" name="CuadroTexto 3">
            <a:extLst>
              <a:ext uri="{FF2B5EF4-FFF2-40B4-BE49-F238E27FC236}">
                <a16:creationId xmlns:a16="http://schemas.microsoft.com/office/drawing/2014/main" xmlns="" id="{EB3EFFCF-2391-4B91-9A2E-C27E61200CB1}"/>
              </a:ext>
            </a:extLst>
          </p:cNvPr>
          <p:cNvSpPr txBox="1"/>
          <p:nvPr/>
        </p:nvSpPr>
        <p:spPr>
          <a:xfrm>
            <a:off x="971250" y="2445047"/>
            <a:ext cx="102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743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 2.3.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</a:p>
        </p:txBody>
      </p:sp>
    </p:spTree>
    <p:extLst>
      <p:ext uri="{BB962C8B-B14F-4D97-AF65-F5344CB8AC3E}">
        <p14:creationId xmlns:p14="http://schemas.microsoft.com/office/powerpoint/2010/main" val="590631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34621" y="1304182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bit a bit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84997" y="1913221"/>
            <a:ext cx="100220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Tratan a sus operandos como una ristra de 32 bits.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Operan en binario bit a bit, en lugar de hacerlo en decimal, octal o hexadecimal. 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Una vez terminada la operación, el intérprete devolverá el resultado nuevamente convertido a decimal.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Son unos operadores que se utilizan en muy contadas ocasiones.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Son: AND, OR, XOR, NOT y desplazamientos.</a:t>
            </a:r>
          </a:p>
        </p:txBody>
      </p:sp>
    </p:spTree>
    <p:extLst>
      <p:ext uri="{BB962C8B-B14F-4D97-AF65-F5344CB8AC3E}">
        <p14:creationId xmlns:p14="http://schemas.microsoft.com/office/powerpoint/2010/main" val="2385622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Evalúan condiciones para tomar decisiones a lo largo del flujo de ejecución del programa.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11481"/>
              </p:ext>
            </p:extLst>
          </p:nvPr>
        </p:nvGraphicFramePr>
        <p:xfrm>
          <a:off x="1073625" y="3059658"/>
          <a:ext cx="10158482" cy="33832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0653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97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233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Operador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Uso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Descripción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236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 lógico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&amp;&amp;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expr1 &amp;&amp; expr2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expr1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se puede convertir a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false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de lo contrario 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expr2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Por tanto, cuando se usa con valores booleanos, 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ambos operandos son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 caso contrario.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966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 lógico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||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expr1 || expr2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expr1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se puede convertir a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de lo contrario 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expr2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Por tanto, cuando se usa con valores booleanos, 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alguno de los operandos es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ambos son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false.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2525"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 lógico (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!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!expr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false 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 su único operando se puede convertir</a:t>
                      </a:r>
                    </a:p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; en caso contrario devuelve </a:t>
                      </a:r>
                      <a:r>
                        <a:rPr lang="es-ES" sz="1800" b="1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true.</a:t>
                      </a:r>
                      <a:endParaRPr lang="es-E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CuadroTexto 3">
            <a:extLst>
              <a:ext uri="{FF2B5EF4-FFF2-40B4-BE49-F238E27FC236}">
                <a16:creationId xmlns:a16="http://schemas.microsoft.com/office/drawing/2014/main" xmlns="" id="{EB3EFFCF-2391-4B91-9A2E-C27E61200CB1}"/>
              </a:ext>
            </a:extLst>
          </p:cNvPr>
          <p:cNvSpPr txBox="1"/>
          <p:nvPr/>
        </p:nvSpPr>
        <p:spPr>
          <a:xfrm>
            <a:off x="971250" y="2636119"/>
            <a:ext cx="102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743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 2.4.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4178306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Para tener una comprensión completa de qué valor se puede esperar al evaluar expresiones donde intervienen los operadores lógicos veamos sus tablas de verdad donde un 1 representa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y un 0 representa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30645"/>
              </p:ext>
            </p:extLst>
          </p:nvPr>
        </p:nvGraphicFramePr>
        <p:xfrm>
          <a:off x="2570351" y="4077382"/>
          <a:ext cx="2158728" cy="188233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00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22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&amp;&amp; b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236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966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2525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2525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CuadroTexto 3">
            <a:extLst>
              <a:ext uri="{FF2B5EF4-FFF2-40B4-BE49-F238E27FC236}">
                <a16:creationId xmlns:a16="http://schemas.microsoft.com/office/drawing/2014/main" xmlns="" id="{EB3EFFCF-2391-4B91-9A2E-C27E61200CB1}"/>
              </a:ext>
            </a:extLst>
          </p:cNvPr>
          <p:cNvSpPr txBox="1"/>
          <p:nvPr/>
        </p:nvSpPr>
        <p:spPr>
          <a:xfrm>
            <a:off x="971250" y="3495943"/>
            <a:ext cx="102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743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 2.5.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Tablas de verdad de los operadores lógicos</a:t>
            </a:r>
          </a:p>
        </p:txBody>
      </p:sp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62322"/>
              </p:ext>
            </p:extLst>
          </p:nvPr>
        </p:nvGraphicFramePr>
        <p:xfrm>
          <a:off x="5391969" y="4079657"/>
          <a:ext cx="2158728" cy="188233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00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22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6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|| b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236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966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2525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2525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1" name="1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8644"/>
              </p:ext>
            </p:extLst>
          </p:nvPr>
        </p:nvGraphicFramePr>
        <p:xfrm>
          <a:off x="8213588" y="4104678"/>
          <a:ext cx="1032678" cy="10972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00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22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!a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236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966"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304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de cadena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Podemos utilizar el símbolo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para concatenar cadenas: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74970"/>
            <a:ext cx="10058400" cy="37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95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 condicional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10022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Se le suele llamar operador ternario, puesto que es el único en el que intervienen tres operandos.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 sintaxis es: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condición ? valor1 : valor2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Si la condición se evalúa a true, la operación devuelve valor1; en caso contrario devuelve valor2.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13836"/>
            <a:ext cx="9296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9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9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3630"/>
            <a:ext cx="109455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2.5. Estructuras de control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569486"/>
            <a:ext cx="100220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Son instrucciones que nos permiten alterar el flujo de ejecución secuencial de nuestros programas.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Podemos bifurcar para tomar caminos distintos en función de la evaluación de condiciones de nuestro programa, y también realizar tareas repetitivas o bucles mientras se cumpla una determinada condición.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Las más importantes son:</a:t>
            </a:r>
          </a:p>
          <a:p>
            <a:pPr marL="800100" lvl="1" indent="-342900">
              <a:buClr>
                <a:srgbClr val="7030A0"/>
              </a:buClr>
              <a:buFont typeface="Arial" panose="020B0604020202020204" pitchFamily="34" charset="0"/>
              <a:buChar char="→"/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Selectivas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800" i="1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i="1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Clr>
                <a:srgbClr val="7030A0"/>
              </a:buClr>
              <a:buFont typeface="Arial" panose="020B0604020202020204" pitchFamily="34" charset="0"/>
              <a:buChar char="→"/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Repetitivas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800" i="1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i="1" dirty="0">
                <a:latin typeface="Arial" panose="020B0604020202020204" pitchFamily="34" charset="0"/>
                <a:cs typeface="Arial" panose="020B0604020202020204" pitchFamily="34" charset="0"/>
              </a:rPr>
              <a:t>do-while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i="1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Clr>
                <a:srgbClr val="7030A0"/>
              </a:buClr>
              <a:buFont typeface="Arial" panose="020B0604020202020204" pitchFamily="34" charset="0"/>
              <a:buChar char="→"/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De salto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800" i="1" dirty="0"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i="1" dirty="0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i="1" dirty="0">
                <a:latin typeface="Arial" panose="020B0604020202020204" pitchFamily="34" charset="0"/>
                <a:cs typeface="Arial" panose="020B0604020202020204" pitchFamily="34" charset="0"/>
              </a:rPr>
              <a:t>labeled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6570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selectiva if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42319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Si se cumple la condición se ejecutan las instrucciones que contiene, y si no, se ejecutan las del bloque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Podemos encadenar tantas estructuras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if-else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if-else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que consideremos.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Cada uno de sus bloques deben ser mutuamente excluyentes.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8F63570-22C7-7D29-A3F1-B1B2AA2A2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75" y="1329088"/>
            <a:ext cx="5944540" cy="507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2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selectiva switch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42319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Cobra sentido cuando tras evaluar una expresión cuyo resultado puede ser variado, es preciso abrir múltiples vías distintas de ejecución.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Tras evaluar la condición se ejecutan las instrucciones del bloque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cuyo valor coincida.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 no coincide ninguna, se ejecuta la sección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Si usamos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 ahí terminará la ejecución de la estructura. Si no, se ejecuta todo lo que hay desde el primer case coincidente hasta el final.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CEF2107E-3E44-A0B2-B5B6-001AFA1D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88" y="725445"/>
            <a:ext cx="5859377" cy="5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5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9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3630"/>
            <a:ext cx="109455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2.1. Conceptos básicos</a:t>
            </a:r>
          </a:p>
        </p:txBody>
      </p:sp>
      <p:sp>
        <p:nvSpPr>
          <p:cNvPr id="1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1642847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de JavaScript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45" y="2287915"/>
            <a:ext cx="9304762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92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repetitiva while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3" y="1473950"/>
            <a:ext cx="101202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Ejecuta las instrucciones que formen parte de su interior mientras que su condición se evalúe a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Solo terminará cuando la condición resulte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bloque se ejecutará 0, 1 o más de una vez.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u="sng" dirty="0">
                <a:latin typeface="Arial" panose="020B0604020202020204" pitchFamily="34" charset="0"/>
                <a:cs typeface="Arial" panose="020B0604020202020204" pitchFamily="34" charset="0"/>
              </a:rPr>
              <a:t>Cuidado con los bucles infinitos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 ya que provocará un consumo de recursos desproporcionado, puede colgar el navegador e incluso la propia máquina en la que se ejecuta.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F3CED52-19C5-E46A-EF2F-CC4C51ED5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77" y="3720719"/>
            <a:ext cx="7008446" cy="26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0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repetitiva for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3" y="1473950"/>
            <a:ext cx="10120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 ejecuta una y otra vez hasta que la condición (2.º parámetro) se evalúe a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Dispone de una variable de control que definimos en el 1.</a:t>
            </a:r>
            <a:r>
              <a:rPr lang="es-E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parámetro y que avanza según la pauta que indiquemos en el 2.º parámetro.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CDE85246-E9B8-F893-502A-A381D4AF4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53" y="2854830"/>
            <a:ext cx="9636893" cy="28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de salto break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3" y="1473950"/>
            <a:ext cx="1012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 utiliza para finalizar un bucle y transferir el control a la siguiente instrucción.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61182DA7-2719-FA80-3566-478841AF9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32" y="2359023"/>
            <a:ext cx="10229222" cy="36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25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Instrucción de salto continue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30261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Fuerza a la finalización de la iteración actual de un bucle, y continúa la ejecución del bucle con la siguiente iteración.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 el caso del for, se ejecuta también el tercer parámetro (la actualización de la variable de control).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55F9AC4C-D126-A106-97FB-FDBB35B4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865" y="1473950"/>
            <a:ext cx="7251683" cy="478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3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64911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Instrucción de salto labeled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073624" y="1473950"/>
            <a:ext cx="30261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Complementa al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Establece puntos en el programa, a los que se le asigna un nombre (etiqueta) al que hacer referencia cuando se desea efectuar un salto.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Debe utilizarse en casos muy excepcionales, puesto que abusar de ellos va en contra de las normas de estilo.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0FCAB84-819F-60BB-9C63-613746FF4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27" y="1485220"/>
            <a:ext cx="7539902" cy="48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9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3630"/>
            <a:ext cx="109455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2.1. Conceptos básicos</a:t>
            </a:r>
          </a:p>
        </p:txBody>
      </p:sp>
      <p:sp>
        <p:nvSpPr>
          <p:cNvPr id="15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1642847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de JavaScript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62" y="2104512"/>
            <a:ext cx="9285714" cy="35904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62" y="5694988"/>
            <a:ext cx="9247619" cy="98095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586752" y="2741201"/>
            <a:ext cx="544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dato no se ajusta a la variable sino al contrario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7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Dónde ejecutar JavaScript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4" y="1460302"/>
            <a:ext cx="4371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Lado cliente</a:t>
            </a:r>
          </a:p>
          <a:p>
            <a:pPr>
              <a:buClr>
                <a:srgbClr val="7030A0"/>
              </a:buClr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7030A0"/>
              </a:buClr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Puede controlar y responder a los eventos del usuario: formularios, navegación entre páginas o cualquier otro elemento de la interfaz del usuario.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10 Conector recto"/>
          <p:cNvCxnSpPr/>
          <p:nvPr/>
        </p:nvCxnSpPr>
        <p:spPr>
          <a:xfrm flipH="1">
            <a:off x="6096000" y="1460302"/>
            <a:ext cx="36396" cy="4844964"/>
          </a:xfrm>
          <a:prstGeom prst="line">
            <a:avLst/>
          </a:prstGeom>
          <a:ln w="28575"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6739816" y="1448926"/>
            <a:ext cx="43718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Lado servidor</a:t>
            </a:r>
          </a:p>
          <a:p>
            <a:pPr>
              <a:buClr>
                <a:srgbClr val="7030A0"/>
              </a:buClr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7030A0"/>
              </a:buClr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Amplía el núcleo del lenguaje dándole la capacidad para: comunicarse con una base de datos, gestionar ficheros del servidor u ofrecer respuestas a solicitudes de aplicaciones.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endParaRPr lang="es-E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74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pic>
        <p:nvPicPr>
          <p:cNvPr id="9" name="8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28" y="1032797"/>
            <a:ext cx="6990072" cy="5054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3">
            <a:extLst>
              <a:ext uri="{FF2B5EF4-FFF2-40B4-BE49-F238E27FC236}">
                <a16:creationId xmlns:a16="http://schemas.microsoft.com/office/drawing/2014/main" xmlns="" id="{EB3EFFCF-2391-4B91-9A2E-C27E61200CB1}"/>
              </a:ext>
            </a:extLst>
          </p:cNvPr>
          <p:cNvSpPr txBox="1"/>
          <p:nvPr/>
        </p:nvSpPr>
        <p:spPr>
          <a:xfrm>
            <a:off x="931655" y="5982736"/>
            <a:ext cx="102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743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2.1.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Esquema simplificado de una arquitectura cliente-servidor.</a:t>
            </a:r>
          </a:p>
        </p:txBody>
      </p:sp>
    </p:spTree>
    <p:extLst>
      <p:ext uri="{BB962C8B-B14F-4D97-AF65-F5344CB8AC3E}">
        <p14:creationId xmlns:p14="http://schemas.microsoft.com/office/powerpoint/2010/main" val="205693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2647663" y="259293"/>
            <a:ext cx="656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 Introducción a la programación en JavaScript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1603806-D157-47B8-AE48-62EB313BA327}"/>
              </a:ext>
            </a:extLst>
          </p:cNvPr>
          <p:cNvSpPr txBox="1"/>
          <p:nvPr/>
        </p:nvSpPr>
        <p:spPr>
          <a:xfrm>
            <a:off x="623248" y="851263"/>
            <a:ext cx="10945505" cy="461665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Cómo ejecutar JavaScript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73624" y="1460302"/>
            <a:ext cx="502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■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Usando la etiqueta &lt;script&gt;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06" y="2110581"/>
            <a:ext cx="7311788" cy="42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58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2657</Words>
  <Application>Microsoft Office PowerPoint</Application>
  <PresentationFormat>Panorámica</PresentationFormat>
  <Paragraphs>363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Lidia Rodríguez Novas</dc:creator>
  <cp:lastModifiedBy>luis</cp:lastModifiedBy>
  <cp:revision>77</cp:revision>
  <dcterms:created xsi:type="dcterms:W3CDTF">2020-05-19T08:11:47Z</dcterms:created>
  <dcterms:modified xsi:type="dcterms:W3CDTF">2023-09-27T16:47:11Z</dcterms:modified>
</cp:coreProperties>
</file>